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" ContentType="image/t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4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85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4" r:id="rId29"/>
  </p:sldIdLst>
  <p:sldSz cx="9144000" cy="6858000" type="screen4x3"/>
  <p:notesSz cx="6858000" cy="9144000"/>
  <p:defaultTextStyle>
    <a:lvl1pPr algn="ctr" defTabSz="245364">
      <a:defRPr sz="2100">
        <a:latin typeface="+mn-lt"/>
        <a:ea typeface="+mn-ea"/>
        <a:cs typeface="+mn-cs"/>
        <a:sym typeface="Helvetica Light"/>
      </a:defRPr>
    </a:lvl1pPr>
    <a:lvl2pPr indent="96012" algn="ctr" defTabSz="245364">
      <a:defRPr sz="2100">
        <a:latin typeface="+mn-lt"/>
        <a:ea typeface="+mn-ea"/>
        <a:cs typeface="+mn-cs"/>
        <a:sym typeface="Helvetica Light"/>
      </a:defRPr>
    </a:lvl2pPr>
    <a:lvl3pPr indent="192024" algn="ctr" defTabSz="245364">
      <a:defRPr sz="2100">
        <a:latin typeface="+mn-lt"/>
        <a:ea typeface="+mn-ea"/>
        <a:cs typeface="+mn-cs"/>
        <a:sym typeface="Helvetica Light"/>
      </a:defRPr>
    </a:lvl3pPr>
    <a:lvl4pPr indent="288036" algn="ctr" defTabSz="245364">
      <a:defRPr sz="2100">
        <a:latin typeface="+mn-lt"/>
        <a:ea typeface="+mn-ea"/>
        <a:cs typeface="+mn-cs"/>
        <a:sym typeface="Helvetica Light"/>
      </a:defRPr>
    </a:lvl4pPr>
    <a:lvl5pPr indent="384048" algn="ctr" defTabSz="245364">
      <a:defRPr sz="2100">
        <a:latin typeface="+mn-lt"/>
        <a:ea typeface="+mn-ea"/>
        <a:cs typeface="+mn-cs"/>
        <a:sym typeface="Helvetica Light"/>
      </a:defRPr>
    </a:lvl5pPr>
    <a:lvl6pPr indent="480060" algn="ctr" defTabSz="245364">
      <a:defRPr sz="2100">
        <a:latin typeface="+mn-lt"/>
        <a:ea typeface="+mn-ea"/>
        <a:cs typeface="+mn-cs"/>
        <a:sym typeface="Helvetica Light"/>
      </a:defRPr>
    </a:lvl6pPr>
    <a:lvl7pPr indent="576072" algn="ctr" defTabSz="245364">
      <a:defRPr sz="2100">
        <a:latin typeface="+mn-lt"/>
        <a:ea typeface="+mn-ea"/>
        <a:cs typeface="+mn-cs"/>
        <a:sym typeface="Helvetica Light"/>
      </a:defRPr>
    </a:lvl7pPr>
    <a:lvl8pPr indent="672084" algn="ctr" defTabSz="245364">
      <a:defRPr sz="2100">
        <a:latin typeface="+mn-lt"/>
        <a:ea typeface="+mn-ea"/>
        <a:cs typeface="+mn-cs"/>
        <a:sym typeface="Helvetica Light"/>
      </a:defRPr>
    </a:lvl8pPr>
    <a:lvl9pPr indent="768096" algn="ctr" defTabSz="245364">
      <a:defRPr sz="2100">
        <a:latin typeface="+mn-lt"/>
        <a:ea typeface="+mn-ea"/>
        <a:cs typeface="+mn-cs"/>
        <a:sym typeface="Helvetica Light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6D204"/>
    <a:srgbClr val="17B7DF"/>
    <a:srgbClr val="0D74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4"/>
    <p:restoredTop sz="94737"/>
  </p:normalViewPr>
  <p:slideViewPr>
    <p:cSldViewPr snapToGrid="0" snapToObjects="1">
      <p:cViewPr varScale="1">
        <p:scale>
          <a:sx n="62" d="100"/>
          <a:sy n="62" d="100"/>
        </p:scale>
        <p:origin x="-636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png>
</file>

<file path=ppt/media/image10.tif>
</file>

<file path=ppt/media/image2.tif>
</file>

<file path=ppt/media/image3.tif>
</file>

<file path=ppt/media/image4.png>
</file>

<file path=ppt/media/image5.tif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30" name="Shape 3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192024">
      <a:lnSpc>
        <a:spcPct val="117999"/>
      </a:lnSpc>
      <a:defRPr sz="1260">
        <a:latin typeface="Helvetica Neue"/>
        <a:ea typeface="Helvetica Neue"/>
        <a:cs typeface="Helvetica Neue"/>
        <a:sym typeface="Helvetica Neue"/>
      </a:defRPr>
    </a:lvl1pPr>
    <a:lvl2pPr indent="96012" defTabSz="192024">
      <a:lnSpc>
        <a:spcPct val="117999"/>
      </a:lnSpc>
      <a:defRPr sz="1260">
        <a:latin typeface="Helvetica Neue"/>
        <a:ea typeface="Helvetica Neue"/>
        <a:cs typeface="Helvetica Neue"/>
        <a:sym typeface="Helvetica Neue"/>
      </a:defRPr>
    </a:lvl2pPr>
    <a:lvl3pPr indent="192024" defTabSz="192024">
      <a:lnSpc>
        <a:spcPct val="117999"/>
      </a:lnSpc>
      <a:defRPr sz="1260">
        <a:latin typeface="Helvetica Neue"/>
        <a:ea typeface="Helvetica Neue"/>
        <a:cs typeface="Helvetica Neue"/>
        <a:sym typeface="Helvetica Neue"/>
      </a:defRPr>
    </a:lvl3pPr>
    <a:lvl4pPr indent="288036" defTabSz="192024">
      <a:lnSpc>
        <a:spcPct val="117999"/>
      </a:lnSpc>
      <a:defRPr sz="1260">
        <a:latin typeface="Helvetica Neue"/>
        <a:ea typeface="Helvetica Neue"/>
        <a:cs typeface="Helvetica Neue"/>
        <a:sym typeface="Helvetica Neue"/>
      </a:defRPr>
    </a:lvl4pPr>
    <a:lvl5pPr indent="384048" defTabSz="192024">
      <a:lnSpc>
        <a:spcPct val="117999"/>
      </a:lnSpc>
      <a:defRPr sz="1260">
        <a:latin typeface="Helvetica Neue"/>
        <a:ea typeface="Helvetica Neue"/>
        <a:cs typeface="Helvetica Neue"/>
        <a:sym typeface="Helvetica Neue"/>
      </a:defRPr>
    </a:lvl5pPr>
    <a:lvl6pPr indent="480060" defTabSz="192024">
      <a:lnSpc>
        <a:spcPct val="117999"/>
      </a:lnSpc>
      <a:defRPr sz="1260">
        <a:latin typeface="Helvetica Neue"/>
        <a:ea typeface="Helvetica Neue"/>
        <a:cs typeface="Helvetica Neue"/>
        <a:sym typeface="Helvetica Neue"/>
      </a:defRPr>
    </a:lvl6pPr>
    <a:lvl7pPr indent="576072" defTabSz="192024">
      <a:lnSpc>
        <a:spcPct val="117999"/>
      </a:lnSpc>
      <a:defRPr sz="1260">
        <a:latin typeface="Helvetica Neue"/>
        <a:ea typeface="Helvetica Neue"/>
        <a:cs typeface="Helvetica Neue"/>
        <a:sym typeface="Helvetica Neue"/>
      </a:defRPr>
    </a:lvl7pPr>
    <a:lvl8pPr indent="672084" defTabSz="192024">
      <a:lnSpc>
        <a:spcPct val="117999"/>
      </a:lnSpc>
      <a:defRPr sz="1260">
        <a:latin typeface="Helvetica Neue"/>
        <a:ea typeface="Helvetica Neue"/>
        <a:cs typeface="Helvetica Neue"/>
        <a:sym typeface="Helvetica Neue"/>
      </a:defRPr>
    </a:lvl8pPr>
    <a:lvl9pPr indent="768096" defTabSz="192024">
      <a:lnSpc>
        <a:spcPct val="117999"/>
      </a:lnSpc>
      <a:defRPr sz="126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Hans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Hans" altLang="en-US" smtClean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Han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4463407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二级</a:t>
            </a:r>
          </a:p>
          <a:p>
            <a:pPr lvl="2"/>
            <a:r>
              <a:rPr lang="zh-Hans" altLang="en-US" smtClean="0"/>
              <a:t>三级</a:t>
            </a:r>
          </a:p>
          <a:p>
            <a:pPr lvl="3"/>
            <a:r>
              <a:rPr lang="zh-Hans" altLang="en-US" smtClean="0"/>
              <a:t>四级</a:t>
            </a:r>
          </a:p>
          <a:p>
            <a:pPr lvl="4"/>
            <a:r>
              <a:rPr lang="zh-Hans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Han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21149377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Hans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二级</a:t>
            </a:r>
          </a:p>
          <a:p>
            <a:pPr lvl="2"/>
            <a:r>
              <a:rPr lang="zh-Hans" altLang="en-US" smtClean="0"/>
              <a:t>三级</a:t>
            </a:r>
          </a:p>
          <a:p>
            <a:pPr lvl="3"/>
            <a:r>
              <a:rPr lang="zh-Hans" altLang="en-US" smtClean="0"/>
              <a:t>四级</a:t>
            </a:r>
          </a:p>
          <a:p>
            <a:pPr lvl="4"/>
            <a:r>
              <a:rPr lang="zh-Hans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Han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>
            <a:spLocks noGrp="1"/>
          </p:cNvSpPr>
          <p:nvPr>
            <p:ph type="title"/>
          </p:nvPr>
        </p:nvSpPr>
        <p:spPr>
          <a:xfrm>
            <a:off x="1812727" y="1151930"/>
            <a:ext cx="5518547" cy="2321719"/>
          </a:xfrm>
          <a:prstGeom prst="rect">
            <a:avLst/>
          </a:prstGeom>
        </p:spPr>
        <p:txBody>
          <a:bodyPr anchor="b"/>
          <a:lstStyle/>
          <a:p>
            <a:pPr lvl="0">
              <a:defRPr sz="1800"/>
            </a:pPr>
            <a:r>
              <a:rPr sz="4200"/>
              <a:t>标题文本</a:t>
            </a:r>
          </a:p>
        </p:txBody>
      </p:sp>
      <p:sp>
        <p:nvSpPr>
          <p:cNvPr id="6" name="Shape 6"/>
          <p:cNvSpPr>
            <a:spLocks noGrp="1"/>
          </p:cNvSpPr>
          <p:nvPr>
            <p:ph type="body" idx="1"/>
          </p:nvPr>
        </p:nvSpPr>
        <p:spPr>
          <a:xfrm>
            <a:off x="1812727" y="3536156"/>
            <a:ext cx="5518547" cy="79474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1650"/>
            </a:lvl1pPr>
            <a:lvl2pPr marL="0" indent="85725" algn="ctr">
              <a:spcBef>
                <a:spcPts val="0"/>
              </a:spcBef>
              <a:buSzTx/>
              <a:buNone/>
              <a:defRPr sz="1650"/>
            </a:lvl2pPr>
            <a:lvl3pPr marL="0" indent="171450" algn="ctr">
              <a:spcBef>
                <a:spcPts val="0"/>
              </a:spcBef>
              <a:buSzTx/>
              <a:buNone/>
              <a:defRPr sz="1650"/>
            </a:lvl3pPr>
            <a:lvl4pPr marL="0" indent="257175" algn="ctr">
              <a:spcBef>
                <a:spcPts val="0"/>
              </a:spcBef>
              <a:buSzTx/>
              <a:buNone/>
              <a:defRPr sz="1650"/>
            </a:lvl4pPr>
            <a:lvl5pPr marL="0" indent="342900" algn="ctr">
              <a:spcBef>
                <a:spcPts val="0"/>
              </a:spcBef>
              <a:buSzTx/>
              <a:buNone/>
              <a:defRPr sz="1650"/>
            </a:lvl5pPr>
          </a:lstStyle>
          <a:p>
            <a:pPr lvl="0">
              <a:defRPr sz="1800"/>
            </a:pPr>
            <a:r>
              <a:rPr sz="1650"/>
              <a:t>正文级别 1</a:t>
            </a:r>
          </a:p>
          <a:p>
            <a:pPr lvl="1">
              <a:defRPr sz="1800"/>
            </a:pPr>
            <a:r>
              <a:rPr sz="1650"/>
              <a:t>正文级别 2</a:t>
            </a:r>
          </a:p>
          <a:p>
            <a:pPr lvl="2">
              <a:defRPr sz="1800"/>
            </a:pPr>
            <a:r>
              <a:rPr sz="1650"/>
              <a:t>正文级别 3</a:t>
            </a:r>
          </a:p>
          <a:p>
            <a:pPr lvl="3">
              <a:defRPr sz="1800"/>
            </a:pPr>
            <a:r>
              <a:rPr sz="1650"/>
              <a:t>正文级别 4</a:t>
            </a:r>
          </a:p>
          <a:p>
            <a:pPr lvl="4">
              <a:defRPr sz="1800"/>
            </a:pPr>
            <a:r>
              <a:rPr sz="1650"/>
              <a:t>正文级别 5</a:t>
            </a:r>
          </a:p>
        </p:txBody>
      </p:sp>
    </p:spTree>
    <p:extLst>
      <p:ext uri="{BB962C8B-B14F-4D97-AF65-F5344CB8AC3E}">
        <p14:creationId xmlns:p14="http://schemas.microsoft.com/office/powerpoint/2010/main" val="1927495994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二级</a:t>
            </a:r>
          </a:p>
          <a:p>
            <a:pPr lvl="2"/>
            <a:r>
              <a:rPr lang="zh-Hans" altLang="en-US" smtClean="0"/>
              <a:t>三级</a:t>
            </a:r>
          </a:p>
          <a:p>
            <a:pPr lvl="3"/>
            <a:r>
              <a:rPr lang="zh-Hans" altLang="en-US" smtClean="0"/>
              <a:t>四级</a:t>
            </a:r>
          </a:p>
          <a:p>
            <a:pPr lvl="4"/>
            <a:r>
              <a:rPr lang="zh-Hans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Han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11973522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Hans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Han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915256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二级</a:t>
            </a:r>
          </a:p>
          <a:p>
            <a:pPr lvl="2"/>
            <a:r>
              <a:rPr lang="zh-Hans" altLang="en-US" smtClean="0"/>
              <a:t>三级</a:t>
            </a:r>
          </a:p>
          <a:p>
            <a:pPr lvl="3"/>
            <a:r>
              <a:rPr lang="zh-Hans" altLang="en-US" smtClean="0"/>
              <a:t>四级</a:t>
            </a:r>
          </a:p>
          <a:p>
            <a:pPr lvl="4"/>
            <a:r>
              <a:rPr lang="zh-Hans" altLang="en-US" smtClean="0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二级</a:t>
            </a:r>
          </a:p>
          <a:p>
            <a:pPr lvl="2"/>
            <a:r>
              <a:rPr lang="zh-Hans" altLang="en-US" smtClean="0"/>
              <a:t>三级</a:t>
            </a:r>
          </a:p>
          <a:p>
            <a:pPr lvl="3"/>
            <a:r>
              <a:rPr lang="zh-Hans" altLang="en-US" smtClean="0"/>
              <a:t>四级</a:t>
            </a:r>
          </a:p>
          <a:p>
            <a:pPr lvl="4"/>
            <a:r>
              <a:rPr lang="zh-Hans" altLang="en-US" smtClean="0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Han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17822805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Hans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二级</a:t>
            </a:r>
          </a:p>
          <a:p>
            <a:pPr lvl="2"/>
            <a:r>
              <a:rPr lang="zh-Hans" altLang="en-US" smtClean="0"/>
              <a:t>三级</a:t>
            </a:r>
          </a:p>
          <a:p>
            <a:pPr lvl="3"/>
            <a:r>
              <a:rPr lang="zh-Hans" altLang="en-US" smtClean="0"/>
              <a:t>四级</a:t>
            </a:r>
          </a:p>
          <a:p>
            <a:pPr lvl="4"/>
            <a:r>
              <a:rPr lang="zh-Hans" altLang="en-US" smtClean="0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二级</a:t>
            </a:r>
          </a:p>
          <a:p>
            <a:pPr lvl="2"/>
            <a:r>
              <a:rPr lang="zh-Hans" altLang="en-US" smtClean="0"/>
              <a:t>三级</a:t>
            </a:r>
          </a:p>
          <a:p>
            <a:pPr lvl="3"/>
            <a:r>
              <a:rPr lang="zh-Hans" altLang="en-US" smtClean="0"/>
              <a:t>四级</a:t>
            </a:r>
          </a:p>
          <a:p>
            <a:pPr lvl="4"/>
            <a:r>
              <a:rPr lang="zh-Hans" altLang="en-US" smtClean="0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Hans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846942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Hans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Hans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5246882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Hans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7001085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Hans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二级</a:t>
            </a:r>
          </a:p>
          <a:p>
            <a:pPr lvl="2"/>
            <a:r>
              <a:rPr lang="zh-Hans" altLang="en-US" smtClean="0"/>
              <a:t>三级</a:t>
            </a:r>
          </a:p>
          <a:p>
            <a:pPr lvl="3"/>
            <a:r>
              <a:rPr lang="zh-Hans" altLang="en-US" smtClean="0"/>
              <a:t>四级</a:t>
            </a:r>
          </a:p>
          <a:p>
            <a:pPr lvl="4"/>
            <a:r>
              <a:rPr lang="zh-Hans" altLang="en-US" smtClean="0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Han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1566288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Hans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Hans" altLang="en-US" smtClean="0"/>
              <a:t>将图片拖动到占位符，或单击添加图标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Hans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Hans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13714993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Hans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Hans" altLang="en-US" smtClean="0"/>
              <a:t>单击此处编辑母版文本样式</a:t>
            </a:r>
          </a:p>
          <a:p>
            <a:pPr lvl="1"/>
            <a:r>
              <a:rPr lang="zh-Hans" altLang="en-US" smtClean="0"/>
              <a:t>二级</a:t>
            </a:r>
          </a:p>
          <a:p>
            <a:pPr lvl="2"/>
            <a:r>
              <a:rPr lang="zh-Hans" altLang="en-US" smtClean="0"/>
              <a:t>三级</a:t>
            </a:r>
          </a:p>
          <a:p>
            <a:pPr lvl="3"/>
            <a:r>
              <a:rPr lang="zh-Hans" altLang="en-US" smtClean="0"/>
              <a:t>四级</a:t>
            </a:r>
          </a:p>
          <a:p>
            <a:pPr lvl="4"/>
            <a:r>
              <a:rPr lang="zh-Hans" altLang="en-US" smtClean="0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388B23-0046-B548-9691-E3FB60FFDD19}" type="datetimeFigureOut">
              <a:rPr kumimoji="1" lang="zh-Hans" altLang="en-US" smtClean="0"/>
              <a:t>2015/4/23</a:t>
            </a:fld>
            <a:endParaRPr kumimoji="1" lang="zh-Hans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Hans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5A7FC-C0EF-C74E-BBC9-822278259FA8}" type="slidenum">
              <a:rPr kumimoji="1" lang="zh-Hans" altLang="en-US" smtClean="0"/>
              <a:t>‹#›</a:t>
            </a:fld>
            <a:endParaRPr kumimoji="1" lang="zh-Hans" altLang="en-US"/>
          </a:p>
        </p:txBody>
      </p:sp>
    </p:spTree>
    <p:extLst>
      <p:ext uri="{BB962C8B-B14F-4D97-AF65-F5344CB8AC3E}">
        <p14:creationId xmlns:p14="http://schemas.microsoft.com/office/powerpoint/2010/main" val="11117838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/>
          <p:nvPr/>
        </p:nvSpPr>
        <p:spPr>
          <a:xfrm>
            <a:off x="2280099" y="2659957"/>
            <a:ext cx="4616648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8200">
                <a:latin typeface="HYQiHei-90W Black"/>
                <a:ea typeface="HYQiHei-90W Black"/>
                <a:cs typeface="HYQiHei-90W Black"/>
                <a:sym typeface="HYQiHei-90W Black"/>
              </a:defRPr>
            </a:lvl1pPr>
          </a:lstStyle>
          <a:p>
            <a:pPr lvl="0">
              <a:defRPr sz="1800"/>
            </a:pPr>
            <a:r>
              <a:rPr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charset="0"/>
                <a:ea typeface="微软雅黑" charset="0"/>
                <a:cs typeface="微软雅黑" charset="0"/>
              </a:rPr>
              <a:t>从谷歌到投资到创业</a:t>
            </a:r>
          </a:p>
        </p:txBody>
      </p:sp>
      <p:sp>
        <p:nvSpPr>
          <p:cNvPr id="34" name="Shape 34"/>
          <p:cNvSpPr/>
          <p:nvPr/>
        </p:nvSpPr>
        <p:spPr>
          <a:xfrm>
            <a:off x="1789366" y="2565974"/>
            <a:ext cx="490733" cy="6696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26789" tIns="26789" rIns="26789" bIns="26789" anchor="ctr">
            <a:spAutoFit/>
          </a:bodyPr>
          <a:lstStyle>
            <a:lvl1pPr>
              <a:defRPr sz="8200">
                <a:latin typeface="HYQiHei-90W Black"/>
                <a:ea typeface="HYQiHei-90W Black"/>
                <a:cs typeface="HYQiHei-90W Black"/>
                <a:sym typeface="HYQiHei-90W Black"/>
              </a:defRPr>
            </a:lvl1pPr>
          </a:lstStyle>
          <a:p>
            <a:pPr lvl="0">
              <a:defRPr sz="1800"/>
            </a:pPr>
            <a:r>
              <a:rPr sz="4000" dirty="0"/>
              <a:t>“</a:t>
            </a:r>
          </a:p>
        </p:txBody>
      </p:sp>
      <p:sp>
        <p:nvSpPr>
          <p:cNvPr id="35" name="Shape 35"/>
          <p:cNvSpPr/>
          <p:nvPr/>
        </p:nvSpPr>
        <p:spPr>
          <a:xfrm>
            <a:off x="6896747" y="3235628"/>
            <a:ext cx="567062" cy="6696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8200">
                <a:latin typeface="HYQiHei-90W Black"/>
                <a:ea typeface="HYQiHei-90W Black"/>
                <a:cs typeface="HYQiHei-90W Black"/>
                <a:sym typeface="HYQiHei-90W Black"/>
              </a:defRPr>
            </a:lvl1pPr>
          </a:lstStyle>
          <a:p>
            <a:pPr lvl="0">
              <a:defRPr sz="1800"/>
            </a:pPr>
            <a:r>
              <a:rPr sz="4000" dirty="0"/>
              <a:t>”</a:t>
            </a:r>
          </a:p>
        </p:txBody>
      </p:sp>
      <p:sp>
        <p:nvSpPr>
          <p:cNvPr id="6" name="Shape 32"/>
          <p:cNvSpPr/>
          <p:nvPr/>
        </p:nvSpPr>
        <p:spPr>
          <a:xfrm>
            <a:off x="2071493" y="3289729"/>
            <a:ext cx="5033859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0" tIns="0" rIns="0" bIns="0" anchor="ctr">
            <a:spAutoFit/>
          </a:bodyPr>
          <a:lstStyle>
            <a:lvl1pPr>
              <a:defRPr sz="8200">
                <a:latin typeface="HYQiHei-90W Black"/>
                <a:ea typeface="HYQiHei-90W Black"/>
                <a:cs typeface="HYQiHei-90W Black"/>
                <a:sym typeface="HYQiHei-90W Black"/>
              </a:defRPr>
            </a:lvl1pPr>
          </a:lstStyle>
          <a:p>
            <a:pPr lvl="0">
              <a:defRPr sz="1800"/>
            </a:pPr>
            <a:r>
              <a:rPr lang="zh-Hans" altLang="en-US" sz="4000" dirty="0">
                <a:latin typeface="汉仪旗黑-95W" charset="0"/>
                <a:ea typeface="汉仪旗黑-95W" charset="0"/>
                <a:cs typeface="汉仪旗黑-95W" charset="0"/>
              </a:rPr>
              <a:t>我的饥饿和我的愚蠢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553629" y="535570"/>
            <a:ext cx="2939508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谷歌广告的成功：我的愚蠢</a:t>
            </a:r>
          </a:p>
        </p:txBody>
      </p:sp>
      <p:sp>
        <p:nvSpPr>
          <p:cNvPr id="74" name="Shape 74"/>
          <p:cNvSpPr/>
          <p:nvPr/>
        </p:nvSpPr>
        <p:spPr>
          <a:xfrm>
            <a:off x="2359253" y="1884362"/>
            <a:ext cx="4425491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2.5个工程师都从来不点击广告</a:t>
            </a:r>
          </a:p>
        </p:txBody>
      </p:sp>
      <p:sp>
        <p:nvSpPr>
          <p:cNvPr id="75" name="Shape 75"/>
          <p:cNvSpPr/>
          <p:nvPr/>
        </p:nvSpPr>
        <p:spPr>
          <a:xfrm>
            <a:off x="1320506" y="2830115"/>
            <a:ext cx="6502983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广告的点击率超低（CPC点击收费还没起来）</a:t>
            </a:r>
          </a:p>
        </p:txBody>
      </p:sp>
      <p:sp>
        <p:nvSpPr>
          <p:cNvPr id="76" name="Shape 76"/>
          <p:cNvSpPr/>
          <p:nvPr/>
        </p:nvSpPr>
        <p:spPr>
          <a:xfrm>
            <a:off x="1529701" y="3775869"/>
            <a:ext cx="6084599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我进入谷歌也没想过原来是进入了广告行业</a:t>
            </a:r>
          </a:p>
        </p:txBody>
      </p:sp>
      <p:sp>
        <p:nvSpPr>
          <p:cNvPr id="77" name="Shape 77"/>
          <p:cNvSpPr/>
          <p:nvPr/>
        </p:nvSpPr>
        <p:spPr>
          <a:xfrm>
            <a:off x="1529701" y="4721623"/>
            <a:ext cx="6084599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我为了谷歌广告系统还做了一些财务软件！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4" grpId="0" animBg="1"/>
      <p:bldP spid="75" grpId="0" animBg="1"/>
      <p:bldP spid="76" grpId="0" animBg="1"/>
      <p:bldP spid="7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/>
        </p:nvSpPr>
        <p:spPr>
          <a:xfrm>
            <a:off x="553629" y="499151"/>
            <a:ext cx="2939508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我的进一步愚蠢：离开谷歌</a:t>
            </a:r>
          </a:p>
        </p:txBody>
      </p:sp>
      <p:sp>
        <p:nvSpPr>
          <p:cNvPr id="80" name="Shape 80"/>
          <p:cNvSpPr/>
          <p:nvPr/>
        </p:nvSpPr>
        <p:spPr>
          <a:xfrm>
            <a:off x="1544127" y="2007926"/>
            <a:ext cx="6055745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2008年：谷歌股票价格是今天的三分之一</a:t>
            </a:r>
          </a:p>
        </p:txBody>
      </p:sp>
      <p:sp>
        <p:nvSpPr>
          <p:cNvPr id="81" name="Shape 81"/>
          <p:cNvSpPr/>
          <p:nvPr/>
        </p:nvSpPr>
        <p:spPr>
          <a:xfrm>
            <a:off x="3318650" y="2891897"/>
            <a:ext cx="2506697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8年的程序员生涯</a:t>
            </a:r>
          </a:p>
        </p:txBody>
      </p:sp>
      <p:sp>
        <p:nvSpPr>
          <p:cNvPr id="82" name="Shape 82"/>
          <p:cNvSpPr/>
          <p:nvPr/>
        </p:nvSpPr>
        <p:spPr>
          <a:xfrm>
            <a:off x="3910161" y="3775869"/>
            <a:ext cx="1323680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不再饥饿</a:t>
            </a:r>
          </a:p>
        </p:txBody>
      </p:sp>
      <p:sp>
        <p:nvSpPr>
          <p:cNvPr id="83" name="Shape 83"/>
          <p:cNvSpPr/>
          <p:nvPr/>
        </p:nvSpPr>
        <p:spPr>
          <a:xfrm>
            <a:off x="2481884" y="4659841"/>
            <a:ext cx="4180232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不小心开始做投资：天使投资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0" grpId="0" animBg="1"/>
      <p:bldP spid="81" grpId="0" animBg="1"/>
      <p:bldP spid="82" grpId="0" animBg="1"/>
      <p:bldP spid="8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C2E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/>
        </p:nvSpPr>
        <p:spPr>
          <a:xfrm>
            <a:off x="3823598" y="3831082"/>
            <a:ext cx="1496805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6000">
                <a:solidFill>
                  <a:srgbClr val="FFFFFF"/>
                </a:solidFill>
                <a:latin typeface="HYQiHei-35S Thin"/>
                <a:ea typeface="HYQiHei-35S Thin"/>
                <a:cs typeface="HYQiHei-35S Thin"/>
                <a:sym typeface="HYQiHei-35S Thin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 dirty="0">
                <a:solidFill>
                  <a:schemeClr val="bg1"/>
                </a:solidFill>
              </a:rPr>
              <a:t>投资的故事</a:t>
            </a:r>
          </a:p>
        </p:txBody>
      </p:sp>
      <p:sp>
        <p:nvSpPr>
          <p:cNvPr id="86" name="Shape 86"/>
          <p:cNvSpPr/>
          <p:nvPr/>
        </p:nvSpPr>
        <p:spPr>
          <a:xfrm>
            <a:off x="2377690" y="2495476"/>
            <a:ext cx="4388621" cy="11505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190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7125" dirty="0">
                <a:solidFill>
                  <a:schemeClr val="bg1"/>
                </a:solidFill>
              </a:rPr>
              <a:t>Investment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/>
        </p:nvSpPr>
        <p:spPr>
          <a:xfrm>
            <a:off x="584702" y="569588"/>
            <a:ext cx="1015903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天使投资</a:t>
            </a:r>
          </a:p>
        </p:txBody>
      </p:sp>
      <p:sp>
        <p:nvSpPr>
          <p:cNvPr id="89" name="Shape 89"/>
          <p:cNvSpPr/>
          <p:nvPr/>
        </p:nvSpPr>
        <p:spPr>
          <a:xfrm>
            <a:off x="1909612" y="1830388"/>
            <a:ext cx="5324776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3F: Friends, Family and Fools</a:t>
            </a:r>
          </a:p>
        </p:txBody>
      </p:sp>
      <p:sp>
        <p:nvSpPr>
          <p:cNvPr id="90" name="Shape 90"/>
          <p:cNvSpPr/>
          <p:nvPr/>
        </p:nvSpPr>
        <p:spPr>
          <a:xfrm>
            <a:off x="3275371" y="2662237"/>
            <a:ext cx="2593258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朋友，家人，傻瓜</a:t>
            </a:r>
          </a:p>
        </p:txBody>
      </p:sp>
      <p:sp>
        <p:nvSpPr>
          <p:cNvPr id="91" name="Shape 91"/>
          <p:cNvSpPr/>
          <p:nvPr/>
        </p:nvSpPr>
        <p:spPr>
          <a:xfrm>
            <a:off x="3434068" y="3500210"/>
            <a:ext cx="2275863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我先投资了朋友</a:t>
            </a:r>
          </a:p>
        </p:txBody>
      </p:sp>
      <p:sp>
        <p:nvSpPr>
          <p:cNvPr id="92" name="Shape 92"/>
          <p:cNvSpPr/>
          <p:nvPr/>
        </p:nvSpPr>
        <p:spPr>
          <a:xfrm>
            <a:off x="3592764" y="4338183"/>
            <a:ext cx="1958470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没有投资家人</a:t>
            </a:r>
          </a:p>
        </p:txBody>
      </p:sp>
      <p:sp>
        <p:nvSpPr>
          <p:cNvPr id="93" name="Shape 93"/>
          <p:cNvSpPr/>
          <p:nvPr/>
        </p:nvSpPr>
        <p:spPr>
          <a:xfrm>
            <a:off x="3715394" y="5176156"/>
            <a:ext cx="1713210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再就是.......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0" grpId="0" animBg="1"/>
      <p:bldP spid="91" grpId="0" animBg="1"/>
      <p:bldP spid="92" grpId="0" animBg="1"/>
      <p:bldP spid="9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576315" y="612111"/>
            <a:ext cx="2699056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天使投资：愚蠢的投资人</a:t>
            </a:r>
          </a:p>
        </p:txBody>
      </p:sp>
      <p:sp>
        <p:nvSpPr>
          <p:cNvPr id="96" name="Shape 96"/>
          <p:cNvSpPr/>
          <p:nvPr/>
        </p:nvSpPr>
        <p:spPr>
          <a:xfrm>
            <a:off x="1158605" y="1923257"/>
            <a:ext cx="6826789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“成功”案例：兰亭集势 lightinthebox.com</a:t>
            </a:r>
          </a:p>
        </p:txBody>
      </p:sp>
      <p:sp>
        <p:nvSpPr>
          <p:cNvPr id="97" name="Shape 97"/>
          <p:cNvSpPr/>
          <p:nvPr/>
        </p:nvSpPr>
        <p:spPr>
          <a:xfrm>
            <a:off x="3751461" y="2810669"/>
            <a:ext cx="1641075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愚蠢的成功</a:t>
            </a:r>
          </a:p>
        </p:txBody>
      </p:sp>
      <p:sp>
        <p:nvSpPr>
          <p:cNvPr id="98" name="Shape 98"/>
          <p:cNvSpPr/>
          <p:nvPr/>
        </p:nvSpPr>
        <p:spPr>
          <a:xfrm>
            <a:off x="3751463" y="3698082"/>
            <a:ext cx="1641075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失败案例？</a:t>
            </a:r>
          </a:p>
        </p:txBody>
      </p:sp>
      <p:sp>
        <p:nvSpPr>
          <p:cNvPr id="99" name="Shape 99"/>
          <p:cNvSpPr/>
          <p:nvPr/>
        </p:nvSpPr>
        <p:spPr>
          <a:xfrm>
            <a:off x="3275371" y="4585494"/>
            <a:ext cx="2593258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成功是愚蠢的原因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  <p:bldP spid="97" grpId="0" animBg="1"/>
      <p:bldP spid="98" grpId="0" animBg="1"/>
      <p:bldP spid="99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/>
        </p:nvSpPr>
        <p:spPr>
          <a:xfrm>
            <a:off x="576315" y="612111"/>
            <a:ext cx="2699056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天使投资：愚蠢的投资人</a:t>
            </a:r>
          </a:p>
        </p:txBody>
      </p:sp>
      <p:sp>
        <p:nvSpPr>
          <p:cNvPr id="96" name="Shape 96"/>
          <p:cNvSpPr/>
          <p:nvPr/>
        </p:nvSpPr>
        <p:spPr>
          <a:xfrm>
            <a:off x="3325064" y="1923257"/>
            <a:ext cx="2493872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lang="en-US" sz="2475" dirty="0" smtClean="0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“</a:t>
            </a:r>
            <a:r>
              <a:rPr lang="zh-CN" altLang="en-US" sz="2475" dirty="0" smtClean="0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天使融资第一课</a:t>
            </a:r>
            <a:r>
              <a:rPr lang="en-US" altLang="zh-CN" sz="2475" dirty="0" smtClean="0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”</a:t>
            </a:r>
            <a:endParaRPr sz="2475" dirty="0">
              <a:solidFill>
                <a:srgbClr val="17B7DF"/>
              </a:solidFill>
              <a:latin typeface="汉仪旗黑-95W" charset="0"/>
              <a:ea typeface="汉仪旗黑-95W" charset="0"/>
              <a:cs typeface="汉仪旗黑-95W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4541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6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/>
        </p:nvSpPr>
        <p:spPr>
          <a:xfrm>
            <a:off x="541866" y="580475"/>
            <a:ext cx="2699056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天使投资：饥饿的创业者</a:t>
            </a:r>
          </a:p>
        </p:txBody>
      </p:sp>
      <p:sp>
        <p:nvSpPr>
          <p:cNvPr id="102" name="Shape 102"/>
          <p:cNvSpPr/>
          <p:nvPr/>
        </p:nvSpPr>
        <p:spPr>
          <a:xfrm>
            <a:off x="3592764" y="1907999"/>
            <a:ext cx="1958470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投资我没学会</a:t>
            </a:r>
          </a:p>
        </p:txBody>
      </p:sp>
      <p:sp>
        <p:nvSpPr>
          <p:cNvPr id="103" name="Shape 103"/>
          <p:cNvSpPr/>
          <p:nvPr/>
        </p:nvSpPr>
        <p:spPr>
          <a:xfrm>
            <a:off x="3586599" y="2594085"/>
            <a:ext cx="1958470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创业学会一点</a:t>
            </a:r>
          </a:p>
        </p:txBody>
      </p:sp>
      <p:sp>
        <p:nvSpPr>
          <p:cNvPr id="104" name="Shape 104"/>
          <p:cNvSpPr/>
          <p:nvPr/>
        </p:nvSpPr>
        <p:spPr>
          <a:xfrm>
            <a:off x="3745296" y="3280171"/>
            <a:ext cx="1641075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饥饿和愚蠢</a:t>
            </a:r>
          </a:p>
        </p:txBody>
      </p:sp>
      <p:sp>
        <p:nvSpPr>
          <p:cNvPr id="105" name="Shape 105"/>
          <p:cNvSpPr/>
          <p:nvPr/>
        </p:nvSpPr>
        <p:spPr>
          <a:xfrm>
            <a:off x="3110506" y="3966257"/>
            <a:ext cx="2910653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不是投资的必要条件</a:t>
            </a:r>
          </a:p>
        </p:txBody>
      </p:sp>
      <p:sp>
        <p:nvSpPr>
          <p:cNvPr id="106" name="Shape 106"/>
          <p:cNvSpPr/>
          <p:nvPr/>
        </p:nvSpPr>
        <p:spPr>
          <a:xfrm>
            <a:off x="2951808" y="4652343"/>
            <a:ext cx="3228048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C2E5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17B7DF"/>
                </a:solidFill>
                <a:latin typeface="汉仪旗黑-95W" charset="0"/>
                <a:ea typeface="汉仪旗黑-95W" charset="0"/>
                <a:cs typeface="汉仪旗黑-95W" charset="0"/>
              </a:rPr>
              <a:t>绝对是创业的必要条件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 animBg="1"/>
      <p:bldP spid="103" grpId="0" animBg="1"/>
      <p:bldP spid="104" grpId="0" animBg="1"/>
      <p:bldP spid="105" grpId="0" animBg="1"/>
      <p:bldP spid="10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DD52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/>
        </p:nvSpPr>
        <p:spPr>
          <a:xfrm>
            <a:off x="3823598" y="3814556"/>
            <a:ext cx="1496805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6000">
                <a:solidFill>
                  <a:srgbClr val="FFFFFF"/>
                </a:solidFill>
                <a:latin typeface="HYQiHei-35S Thin"/>
                <a:ea typeface="HYQiHei-35S Thin"/>
                <a:cs typeface="HYQiHei-35S Thin"/>
                <a:sym typeface="HYQiHei-35S Thin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>
                <a:solidFill>
                  <a:schemeClr val="bg1"/>
                </a:solidFill>
              </a:rPr>
              <a:t>创业的故事</a:t>
            </a:r>
          </a:p>
        </p:txBody>
      </p:sp>
      <p:sp>
        <p:nvSpPr>
          <p:cNvPr id="109" name="Shape 109"/>
          <p:cNvSpPr/>
          <p:nvPr/>
        </p:nvSpPr>
        <p:spPr>
          <a:xfrm>
            <a:off x="1818241" y="2662050"/>
            <a:ext cx="5507518" cy="90818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148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550" dirty="0">
                <a:solidFill>
                  <a:schemeClr val="bg1"/>
                </a:solidFill>
              </a:rPr>
              <a:t>Entrepreneurship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/>
        </p:nvSpPr>
        <p:spPr>
          <a:xfrm>
            <a:off x="474428" y="591360"/>
            <a:ext cx="1871907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2013年两个事情</a:t>
            </a:r>
          </a:p>
        </p:txBody>
      </p:sp>
      <p:sp>
        <p:nvSpPr>
          <p:cNvPr id="112" name="Shape 112"/>
          <p:cNvSpPr/>
          <p:nvPr/>
        </p:nvSpPr>
        <p:spPr>
          <a:xfrm>
            <a:off x="2044265" y="2711537"/>
            <a:ext cx="5055471" cy="515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60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平板的全球出货量超越笔记本</a:t>
            </a:r>
          </a:p>
        </p:txBody>
      </p:sp>
      <p:sp>
        <p:nvSpPr>
          <p:cNvPr id="113" name="Shape 113"/>
          <p:cNvSpPr/>
          <p:nvPr/>
        </p:nvSpPr>
        <p:spPr>
          <a:xfrm>
            <a:off x="3312240" y="3846090"/>
            <a:ext cx="2519520" cy="51576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6000">
                <a:solidFill>
                  <a:srgbClr val="3DD1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000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Windows 8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" grpId="0" animBg="1"/>
      <p:bldP spid="1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/>
        </p:nvSpPr>
        <p:spPr>
          <a:xfrm>
            <a:off x="534236" y="591360"/>
            <a:ext cx="4382210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一个问题：为什么大家还需要用笔记本？</a:t>
            </a:r>
          </a:p>
        </p:txBody>
      </p:sp>
      <p:sp>
        <p:nvSpPr>
          <p:cNvPr id="116" name="Shape 116"/>
          <p:cNvSpPr/>
          <p:nvPr/>
        </p:nvSpPr>
        <p:spPr>
          <a:xfrm>
            <a:off x="3794744" y="2274094"/>
            <a:ext cx="1554513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3个功能：</a:t>
            </a:r>
          </a:p>
        </p:txBody>
      </p:sp>
      <p:sp>
        <p:nvSpPr>
          <p:cNvPr id="117" name="Shape 117"/>
          <p:cNvSpPr/>
          <p:nvPr/>
        </p:nvSpPr>
        <p:spPr>
          <a:xfrm>
            <a:off x="4068858" y="3050381"/>
            <a:ext cx="1006285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浏览器</a:t>
            </a:r>
          </a:p>
        </p:txBody>
      </p:sp>
      <p:sp>
        <p:nvSpPr>
          <p:cNvPr id="118" name="Shape 118"/>
          <p:cNvSpPr/>
          <p:nvPr/>
        </p:nvSpPr>
        <p:spPr>
          <a:xfrm>
            <a:off x="4227555" y="3678238"/>
            <a:ext cx="688891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邮件</a:t>
            </a:r>
          </a:p>
        </p:txBody>
      </p:sp>
      <p:sp>
        <p:nvSpPr>
          <p:cNvPr id="119" name="Shape 119"/>
          <p:cNvSpPr/>
          <p:nvPr/>
        </p:nvSpPr>
        <p:spPr>
          <a:xfrm>
            <a:off x="2455435" y="4306094"/>
            <a:ext cx="4233130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办公文件（.doc .xls .ppt）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 animBg="1"/>
      <p:bldP spid="117" grpId="0" animBg="1"/>
      <p:bldP spid="118" grpId="0" animBg="1"/>
      <p:bldP spid="11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asted-image.tif"/>
          <p:cNvPicPr/>
          <p:nvPr/>
        </p:nvPicPr>
        <p:blipFill rotWithShape="1">
          <a:blip r:embed="rId2">
            <a:extLst/>
          </a:blip>
          <a:srcRect l="7197" r="31017"/>
          <a:stretch/>
        </p:blipFill>
        <p:spPr>
          <a:xfrm>
            <a:off x="0" y="0"/>
            <a:ext cx="5442857" cy="6879152"/>
          </a:xfrm>
          <a:prstGeom prst="rect">
            <a:avLst/>
          </a:prstGeom>
          <a:ln w="12700">
            <a:miter lim="400000"/>
          </a:ln>
        </p:spPr>
      </p:pic>
      <p:pic>
        <p:nvPicPr>
          <p:cNvPr id="38" name="pasted-image.tif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964350" y="2854018"/>
            <a:ext cx="2614613" cy="9667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1414284" y="2956719"/>
            <a:ext cx="6315432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6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有没有可能把这3个功能在平板上做的很好？</a:t>
            </a:r>
          </a:p>
        </p:txBody>
      </p:sp>
      <p:sp>
        <p:nvSpPr>
          <p:cNvPr id="122" name="Shape 122"/>
          <p:cNvSpPr/>
          <p:nvPr/>
        </p:nvSpPr>
        <p:spPr>
          <a:xfrm>
            <a:off x="1212307" y="3525838"/>
            <a:ext cx="6719387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花了一年的时间：可以！但需要软硬件一起做！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pasted-image.tif"/>
          <p:cNvPicPr/>
          <p:nvPr/>
        </p:nvPicPr>
        <p:blipFill rotWithShape="1">
          <a:blip r:embed="rId2">
            <a:extLst/>
          </a:blip>
          <a:srcRect l="12320" r="12322"/>
          <a:stretch/>
        </p:blipFill>
        <p:spPr>
          <a:xfrm>
            <a:off x="-21772" y="0"/>
            <a:ext cx="9187543" cy="6858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asted-image.tif"/>
          <p:cNvPicPr/>
          <p:nvPr/>
        </p:nvPicPr>
        <p:blipFill rotWithShape="1">
          <a:blip r:embed="rId2">
            <a:extLst/>
          </a:blip>
          <a:srcRect l="13637" t="4278" r="11408" b="-4278"/>
          <a:stretch/>
        </p:blipFill>
        <p:spPr>
          <a:xfrm>
            <a:off x="-550903" y="-413423"/>
            <a:ext cx="10256692" cy="76970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698171" y="-97971"/>
            <a:ext cx="12540342" cy="70539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852990" y="-185057"/>
            <a:ext cx="12849980" cy="722811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2" name="pasted-image.tif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1230086" y="165327"/>
            <a:ext cx="11604172" cy="65273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/>
          <p:nvPr/>
        </p:nvSpPr>
        <p:spPr>
          <a:xfrm>
            <a:off x="571506" y="579427"/>
            <a:ext cx="1592984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PC体验的平板</a:t>
            </a:r>
          </a:p>
        </p:txBody>
      </p:sp>
      <p:sp>
        <p:nvSpPr>
          <p:cNvPr id="135" name="Shape 135"/>
          <p:cNvSpPr/>
          <p:nvPr/>
        </p:nvSpPr>
        <p:spPr>
          <a:xfrm>
            <a:off x="2164490" y="1904884"/>
            <a:ext cx="4815021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有啥好处？为啥不直接用笔记本？</a:t>
            </a:r>
          </a:p>
        </p:txBody>
      </p:sp>
      <p:sp>
        <p:nvSpPr>
          <p:cNvPr id="136" name="Shape 136"/>
          <p:cNvSpPr/>
          <p:nvPr/>
        </p:nvSpPr>
        <p:spPr>
          <a:xfrm>
            <a:off x="3116672" y="2611322"/>
            <a:ext cx="2910653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笔记本的根本问题：</a:t>
            </a:r>
          </a:p>
        </p:txBody>
      </p:sp>
      <p:sp>
        <p:nvSpPr>
          <p:cNvPr id="137" name="Shape 137"/>
          <p:cNvSpPr/>
          <p:nvPr/>
        </p:nvSpPr>
        <p:spPr>
          <a:xfrm>
            <a:off x="2164490" y="3317760"/>
            <a:ext cx="4815021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耗电（看视频只能看一两部电影）</a:t>
            </a:r>
          </a:p>
        </p:txBody>
      </p:sp>
      <p:sp>
        <p:nvSpPr>
          <p:cNvPr id="138" name="Shape 138"/>
          <p:cNvSpPr/>
          <p:nvPr/>
        </p:nvSpPr>
        <p:spPr>
          <a:xfrm>
            <a:off x="2481882" y="4024198"/>
            <a:ext cx="4180232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重（电池得大），充电器也重</a:t>
            </a:r>
          </a:p>
        </p:txBody>
      </p:sp>
      <p:sp>
        <p:nvSpPr>
          <p:cNvPr id="139" name="Shape 139"/>
          <p:cNvSpPr/>
          <p:nvPr/>
        </p:nvSpPr>
        <p:spPr>
          <a:xfrm>
            <a:off x="1482410" y="4730636"/>
            <a:ext cx="6179176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成本下不来（Windows收费，安卓免费）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5" grpId="0" animBg="1"/>
      <p:bldP spid="136" grpId="0" animBg="1"/>
      <p:bldP spid="137" grpId="0" animBg="1"/>
      <p:bldP spid="138" grpId="0" animBg="1"/>
      <p:bldP spid="13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/>
        </p:nvSpPr>
        <p:spPr>
          <a:xfrm>
            <a:off x="566696" y="508563"/>
            <a:ext cx="2939508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我的愚蠢还是时代的愚蠢？</a:t>
            </a:r>
          </a:p>
        </p:txBody>
      </p:sp>
      <p:sp>
        <p:nvSpPr>
          <p:cNvPr id="142" name="Shape 142"/>
          <p:cNvSpPr/>
          <p:nvPr/>
        </p:nvSpPr>
        <p:spPr>
          <a:xfrm>
            <a:off x="2294334" y="2310757"/>
            <a:ext cx="4555333" cy="46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每个设备只是为了一个功能：</a:t>
            </a:r>
          </a:p>
        </p:txBody>
      </p:sp>
      <p:sp>
        <p:nvSpPr>
          <p:cNvPr id="143" name="Shape 143"/>
          <p:cNvSpPr/>
          <p:nvPr/>
        </p:nvSpPr>
        <p:spPr>
          <a:xfrm>
            <a:off x="3679327" y="3279330"/>
            <a:ext cx="1785345" cy="46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平板：娱乐</a:t>
            </a:r>
          </a:p>
        </p:txBody>
      </p:sp>
      <p:sp>
        <p:nvSpPr>
          <p:cNvPr id="144" name="Shape 144"/>
          <p:cNvSpPr/>
          <p:nvPr/>
        </p:nvSpPr>
        <p:spPr>
          <a:xfrm>
            <a:off x="3506204" y="4141938"/>
            <a:ext cx="2131593" cy="46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200">
                <a:solidFill>
                  <a:srgbClr val="3DD32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 dirty="0">
                <a:solidFill>
                  <a:srgbClr val="36D204"/>
                </a:solidFill>
                <a:latin typeface="汉仪旗黑-95W" charset="0"/>
                <a:ea typeface="汉仪旗黑-95W" charset="0"/>
                <a:cs typeface="汉仪旗黑-95W" charset="0"/>
              </a:rPr>
              <a:t>笔记本：办公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  <p:bldP spid="143" grpId="0" animBg="1"/>
      <p:bldP spid="14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/>
        </p:nvSpPr>
        <p:spPr>
          <a:xfrm>
            <a:off x="2293532" y="2983534"/>
            <a:ext cx="4556937" cy="8909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14500">
                <a:solidFill>
                  <a:srgbClr val="FFFFFF"/>
                </a:solidFill>
                <a:latin typeface="Futura"/>
                <a:ea typeface="Futura"/>
                <a:cs typeface="Futura"/>
                <a:sym typeface="Futur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5438" dirty="0">
                <a:solidFill>
                  <a:schemeClr val="bg1"/>
                </a:solidFill>
              </a:rPr>
              <a:t>www.jide.com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Shape 40"/>
          <p:cNvSpPr/>
          <p:nvPr/>
        </p:nvSpPr>
        <p:spPr>
          <a:xfrm>
            <a:off x="2361647" y="2957938"/>
            <a:ext cx="4616649" cy="615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0" tIns="0" rIns="0" bIns="0" anchor="ctr">
            <a:spAutoFit/>
          </a:bodyPr>
          <a:lstStyle>
            <a:lvl1pPr>
              <a:defRPr sz="9000">
                <a:latin typeface="HYQiHei-90W Black"/>
                <a:ea typeface="HYQiHei-90W Black"/>
                <a:cs typeface="HYQiHei-90W Black"/>
                <a:sym typeface="HYQiHei-90W Black"/>
              </a:defRPr>
            </a:lvl1pPr>
          </a:lstStyle>
          <a:p>
            <a:pPr lvl="0">
              <a:defRPr sz="1800"/>
            </a:pPr>
            <a:r>
              <a:rPr sz="4000" dirty="0">
                <a:latin typeface="汉仪旗黑-95W" charset="0"/>
                <a:ea typeface="汉仪旗黑-95W" charset="0"/>
                <a:cs typeface="汉仪旗黑-95W" charset="0"/>
              </a:rPr>
              <a:t>“愚蠢的</a:t>
            </a:r>
            <a:r>
              <a:rPr sz="4000" dirty="0">
                <a:solidFill>
                  <a:schemeClr val="tx1">
                    <a:lumMod val="75000"/>
                    <a:lumOff val="25000"/>
                  </a:schemeClr>
                </a:solidFill>
                <a:latin typeface="汉仪旗黑-95W" charset="0"/>
                <a:ea typeface="汉仪旗黑-95W" charset="0"/>
                <a:cs typeface="汉仪旗黑-95W" charset="0"/>
              </a:rPr>
              <a:t>三个故事</a:t>
            </a:r>
            <a:r>
              <a:rPr sz="4000" dirty="0">
                <a:latin typeface="汉仪旗黑-95W" charset="0"/>
                <a:ea typeface="汉仪旗黑-95W" charset="0"/>
                <a:cs typeface="汉仪旗黑-95W" charset="0"/>
              </a:rPr>
              <a:t>”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C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/>
        </p:nvSpPr>
        <p:spPr>
          <a:xfrm>
            <a:off x="3823597" y="4123334"/>
            <a:ext cx="1496805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6000">
                <a:solidFill>
                  <a:srgbClr val="FFFFFF"/>
                </a:solidFill>
                <a:latin typeface="HYQiHei-35S Thin"/>
                <a:ea typeface="HYQiHei-35S Thin"/>
                <a:cs typeface="HYQiHei-35S Thin"/>
                <a:sym typeface="HYQiHei-35S Thin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 dirty="0">
                <a:solidFill>
                  <a:schemeClr val="bg1"/>
                </a:solidFill>
              </a:rPr>
              <a:t>谷歌的故事</a:t>
            </a:r>
          </a:p>
        </p:txBody>
      </p:sp>
      <p:pic>
        <p:nvPicPr>
          <p:cNvPr id="44" name="google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764971" y="2535568"/>
            <a:ext cx="3614058" cy="139634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asted-image.tif"/>
          <p:cNvPicPr/>
          <p:nvPr/>
        </p:nvPicPr>
        <p:blipFill>
          <a:blip r:embed="rId2">
            <a:extLst/>
          </a:blip>
          <a:srcRect l="1983" t="1983" r="1983" b="1983"/>
          <a:stretch>
            <a:fillRect/>
          </a:stretch>
        </p:blipFill>
        <p:spPr>
          <a:xfrm>
            <a:off x="1992087" y="1190953"/>
            <a:ext cx="5159828" cy="3441858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Shape 47"/>
          <p:cNvSpPr/>
          <p:nvPr/>
        </p:nvSpPr>
        <p:spPr>
          <a:xfrm>
            <a:off x="3756273" y="5084230"/>
            <a:ext cx="1631456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53585F"/>
                </a:solidFill>
                <a:latin typeface="HYQiHei-35S Thin"/>
                <a:ea typeface="HYQiHei-35S Thin"/>
                <a:cs typeface="HYQiHei-35S Thin"/>
                <a:sym typeface="HYQiHei-35S Thin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/>
              <a:t>2000年的谷歌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638877" y="546456"/>
            <a:ext cx="1631456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2000年的谷歌</a:t>
            </a:r>
          </a:p>
        </p:txBody>
      </p:sp>
      <p:sp>
        <p:nvSpPr>
          <p:cNvPr id="50" name="Shape 50"/>
          <p:cNvSpPr/>
          <p:nvPr/>
        </p:nvSpPr>
        <p:spPr>
          <a:xfrm>
            <a:off x="2703899" y="2292625"/>
            <a:ext cx="3736199" cy="46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100人（50个工程师）</a:t>
            </a:r>
          </a:p>
        </p:txBody>
      </p:sp>
      <p:sp>
        <p:nvSpPr>
          <p:cNvPr id="51" name="Shape 51"/>
          <p:cNvSpPr/>
          <p:nvPr/>
        </p:nvSpPr>
        <p:spPr>
          <a:xfrm>
            <a:off x="3159952" y="3229188"/>
            <a:ext cx="2824091" cy="46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刚刚招到一个大厨</a:t>
            </a:r>
          </a:p>
        </p:txBody>
      </p:sp>
      <p:sp>
        <p:nvSpPr>
          <p:cNvPr id="52" name="Shape 52"/>
          <p:cNvSpPr/>
          <p:nvPr/>
        </p:nvSpPr>
        <p:spPr>
          <a:xfrm>
            <a:off x="1875148" y="4165751"/>
            <a:ext cx="5393704" cy="469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700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广告是人手输入的（Excel 表格）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571305" y="568228"/>
            <a:ext cx="2112358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2000年谷歌的饥饿</a:t>
            </a:r>
          </a:p>
        </p:txBody>
      </p:sp>
      <p:sp>
        <p:nvSpPr>
          <p:cNvPr id="55" name="Shape 55"/>
          <p:cNvSpPr/>
          <p:nvPr/>
        </p:nvSpPr>
        <p:spPr>
          <a:xfrm>
            <a:off x="2683663" y="2034265"/>
            <a:ext cx="3805129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几乎没收入：商业模式不清楚</a:t>
            </a:r>
          </a:p>
        </p:txBody>
      </p:sp>
      <p:sp>
        <p:nvSpPr>
          <p:cNvPr id="56" name="Shape 56"/>
          <p:cNvSpPr/>
          <p:nvPr/>
        </p:nvSpPr>
        <p:spPr>
          <a:xfrm>
            <a:off x="1627484" y="3045468"/>
            <a:ext cx="5889033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搜索“OEM”（Yahoo是谷歌的最大客户）</a:t>
            </a:r>
          </a:p>
        </p:txBody>
      </p:sp>
      <p:sp>
        <p:nvSpPr>
          <p:cNvPr id="57" name="Shape 57"/>
          <p:cNvSpPr/>
          <p:nvPr/>
        </p:nvSpPr>
        <p:spPr>
          <a:xfrm>
            <a:off x="4112138" y="3820362"/>
            <a:ext cx="919723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没流量</a:t>
            </a:r>
          </a:p>
        </p:txBody>
      </p:sp>
      <p:sp>
        <p:nvSpPr>
          <p:cNvPr id="58" name="Shape 58"/>
          <p:cNvSpPr/>
          <p:nvPr/>
        </p:nvSpPr>
        <p:spPr>
          <a:xfrm>
            <a:off x="1515274" y="4595257"/>
            <a:ext cx="6113452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没有品牌（我妈以为我是去了做动画片的公司）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animBg="1"/>
      <p:bldP spid="56" grpId="0" animBg="1"/>
      <p:bldP spid="57" grpId="0" animBg="1"/>
      <p:bldP spid="58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662876" y="575074"/>
            <a:ext cx="1977706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谷歌的愚蠢：广告</a:t>
            </a:r>
          </a:p>
        </p:txBody>
      </p:sp>
      <p:sp>
        <p:nvSpPr>
          <p:cNvPr id="61" name="Shape 61"/>
          <p:cNvSpPr/>
          <p:nvPr/>
        </p:nvSpPr>
        <p:spPr>
          <a:xfrm>
            <a:off x="2481884" y="1925757"/>
            <a:ext cx="4180232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创始人不想在搜索结果放广告</a:t>
            </a:r>
          </a:p>
        </p:txBody>
      </p:sp>
      <p:sp>
        <p:nvSpPr>
          <p:cNvPr id="62" name="Shape 62"/>
          <p:cNvSpPr/>
          <p:nvPr/>
        </p:nvSpPr>
        <p:spPr>
          <a:xfrm>
            <a:off x="2799279" y="2864753"/>
            <a:ext cx="3545442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广告被认为是“作恶”的</a:t>
            </a:r>
          </a:p>
        </p:txBody>
      </p:sp>
      <p:sp>
        <p:nvSpPr>
          <p:cNvPr id="63" name="Shape 63"/>
          <p:cNvSpPr/>
          <p:nvPr/>
        </p:nvSpPr>
        <p:spPr>
          <a:xfrm>
            <a:off x="2640582" y="3803749"/>
            <a:ext cx="3862836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广告到底能否长远做下去？</a:t>
            </a:r>
          </a:p>
        </p:txBody>
      </p:sp>
      <p:sp>
        <p:nvSpPr>
          <p:cNvPr id="64" name="Shape 64"/>
          <p:cNvSpPr/>
          <p:nvPr/>
        </p:nvSpPr>
        <p:spPr>
          <a:xfrm>
            <a:off x="2323187" y="4742745"/>
            <a:ext cx="4497626" cy="4349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55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475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卖软件和服务肯定比卖广告好！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 animBg="1"/>
      <p:bldP spid="63" grpId="0" animBg="1"/>
      <p:bldP spid="64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>
            <a:off x="670689" y="589347"/>
            <a:ext cx="3901309" cy="3426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>
                <a:solidFill>
                  <a:srgbClr val="A6AAA9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1875" dirty="0">
                <a:solidFill>
                  <a:schemeClr val="bg2">
                    <a:lumMod val="50000"/>
                  </a:schemeClr>
                </a:solidFill>
              </a:rPr>
              <a:t>谷歌意识到到自己可能是愚蠢：广告</a:t>
            </a:r>
          </a:p>
        </p:txBody>
      </p:sp>
      <p:sp>
        <p:nvSpPr>
          <p:cNvPr id="67" name="Shape 67"/>
          <p:cNvSpPr/>
          <p:nvPr/>
        </p:nvSpPr>
        <p:spPr>
          <a:xfrm>
            <a:off x="1226731" y="1959703"/>
            <a:ext cx="6690533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我是广告自动投放系统的第一个工程师：Adwords</a:t>
            </a:r>
          </a:p>
        </p:txBody>
      </p:sp>
      <p:sp>
        <p:nvSpPr>
          <p:cNvPr id="68" name="Shape 68"/>
          <p:cNvSpPr/>
          <p:nvPr/>
        </p:nvSpPr>
        <p:spPr>
          <a:xfrm>
            <a:off x="2425776" y="2755073"/>
            <a:ext cx="4292442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谷歌的第一行Java代码是我写的</a:t>
            </a:r>
          </a:p>
        </p:txBody>
      </p:sp>
      <p:sp>
        <p:nvSpPr>
          <p:cNvPr id="69" name="Shape 69"/>
          <p:cNvSpPr/>
          <p:nvPr/>
        </p:nvSpPr>
        <p:spPr>
          <a:xfrm>
            <a:off x="2163687" y="3550443"/>
            <a:ext cx="4816623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 dirty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3个月，2.5个工程师（做的很一般）</a:t>
            </a:r>
          </a:p>
        </p:txBody>
      </p:sp>
      <p:sp>
        <p:nvSpPr>
          <p:cNvPr id="70" name="Shape 70"/>
          <p:cNvSpPr/>
          <p:nvPr/>
        </p:nvSpPr>
        <p:spPr>
          <a:xfrm>
            <a:off x="3102239" y="4345813"/>
            <a:ext cx="2939506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 dirty="0" err="1" smtClean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广告收入成直线增长</a:t>
            </a:r>
            <a:r>
              <a:rPr sz="2250" dirty="0" smtClean="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！</a:t>
            </a:r>
            <a:endParaRPr sz="2250" dirty="0">
              <a:solidFill>
                <a:srgbClr val="0D74FF"/>
              </a:solidFill>
              <a:latin typeface="汉仪旗黑-95W" charset="0"/>
              <a:ea typeface="汉仪旗黑-95W" charset="0"/>
              <a:cs typeface="汉仪旗黑-95W" charset="0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2380890" y="5141183"/>
            <a:ext cx="4382210" cy="40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26789" tIns="26789" rIns="26789" bIns="26789" anchor="ctr">
            <a:spAutoFit/>
          </a:bodyPr>
          <a:lstStyle>
            <a:lvl1pPr>
              <a:defRPr sz="4800">
                <a:solidFill>
                  <a:srgbClr val="008CFF"/>
                </a:solidFill>
                <a:latin typeface="HYQiHei-45S ExtraLight"/>
                <a:ea typeface="HYQiHei-45S ExtraLight"/>
                <a:cs typeface="HYQiHei-45S ExtraLight"/>
                <a:sym typeface="HYQiHei-45S ExtraLight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2250">
                <a:solidFill>
                  <a:srgbClr val="0D74FF"/>
                </a:solidFill>
                <a:latin typeface="汉仪旗黑-95W" charset="0"/>
                <a:ea typeface="汉仪旗黑-95W" charset="0"/>
                <a:cs typeface="汉仪旗黑-95W" charset="0"/>
              </a:rPr>
              <a:t>在上线半年后谷歌就已经收支平衡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7" grpId="0" animBg="1"/>
      <p:bldP spid="68" grpId="0" animBg="1"/>
      <p:bldP spid="69" grpId="0" animBg="1"/>
      <p:bldP spid="70" grpId="0" animBg="1"/>
      <p:bldP spid="71" grpId="0" animBg="1"/>
    </p:bldLst>
  </p:timing>
</p:sld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Office 主题">
  <a:themeElements>
    <a:clrScheme name="Office 主题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635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71437" tIns="71437" rIns="71437" bIns="71437" numCol="1" spcCol="38100" rtlCol="0" anchor="ctr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0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1349</TotalTime>
  <Words>225</Words>
  <Application>Microsoft Office PowerPoint</Application>
  <PresentationFormat>全屏显示(4:3)</PresentationFormat>
  <Paragraphs>81</Paragraphs>
  <Slides>28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29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JHSS</cp:lastModifiedBy>
  <cp:revision>13</cp:revision>
  <dcterms:modified xsi:type="dcterms:W3CDTF">2015-04-23T07:22:26Z</dcterms:modified>
</cp:coreProperties>
</file>